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66" r:id="rId6"/>
    <p:sldId id="271" r:id="rId7"/>
    <p:sldId id="259" r:id="rId8"/>
    <p:sldId id="270" r:id="rId9"/>
    <p:sldId id="264" r:id="rId10"/>
    <p:sldId id="265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6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8FF46FB-368D-4E9C-A650-0513B8879DA8}">
      <dgm:prSet phldr="0" custT="1"/>
      <dgm:spPr/>
      <dgm:t>
        <a:bodyPr/>
        <a:lstStyle/>
        <a:p>
          <a:pPr>
            <a:defRPr b="1"/>
          </a:pPr>
          <a:r>
            <a:rPr lang="ru-RU" b="0" spc="120" baseline="0" dirty="0">
              <a:solidFill>
                <a:schemeClr val="tx2"/>
              </a:solidFill>
            </a:rPr>
            <a:t>Разработка фрагмента БЗ, содержащего в себе понятия, описывающий </a:t>
          </a:r>
          <a:r>
            <a:rPr lang="ru-RU" b="0" spc="120" baseline="0" dirty="0" err="1">
              <a:solidFill>
                <a:schemeClr val="tx2"/>
              </a:solidFill>
            </a:rPr>
            <a:t>ПрО</a:t>
          </a:r>
          <a:r>
            <a:rPr lang="ru-RU" b="0" spc="120" baseline="0" dirty="0">
              <a:solidFill>
                <a:schemeClr val="tx2"/>
              </a:solidFill>
            </a:rPr>
            <a:t> «Искусство»</a:t>
          </a:r>
          <a:endParaRPr lang="en-US" sz="2000" b="0" spc="140" baseline="0" dirty="0">
            <a:solidFill>
              <a:schemeClr val="tx2"/>
            </a:solidFill>
            <a:latin typeface="Tw Cen MT" panose="020B0602020104020603" pitchFamily="34" charset="77"/>
          </a:endParaRP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/>
      <dgm:spPr/>
      <dgm:t>
        <a:bodyPr/>
        <a:lstStyle/>
        <a:p>
          <a:pPr>
            <a:defRPr b="1"/>
          </a:pPr>
          <a:r>
            <a:rPr lang="ru-RU" b="0" spc="120" baseline="0" dirty="0">
              <a:solidFill>
                <a:schemeClr val="tx2"/>
              </a:solidFill>
            </a:rPr>
            <a:t>Объединение данного фрагмента с иными фрагментами, описывающими </a:t>
          </a:r>
          <a:r>
            <a:rPr lang="ru-RU" b="0" spc="120" baseline="0" dirty="0" err="1">
              <a:solidFill>
                <a:schemeClr val="tx2"/>
              </a:solidFill>
            </a:rPr>
            <a:t>ПрО</a:t>
          </a:r>
          <a:r>
            <a:rPr lang="ru-RU" b="0" spc="120" baseline="0" dirty="0">
              <a:solidFill>
                <a:schemeClr val="tx2"/>
              </a:solidFill>
            </a:rPr>
            <a:t> «Искусство» и разработанными в рамках коллектива</a:t>
          </a:r>
          <a:endParaRPr lang="en-US" b="0" spc="120" baseline="0" dirty="0">
            <a:solidFill>
              <a:schemeClr val="tx2"/>
            </a:solidFill>
            <a:latin typeface="Tw Cen MT" panose="020B0602020104020603" pitchFamily="34" charset="77"/>
          </a:endParaRP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/>
      <dgm:spPr/>
      <dgm:t>
        <a:bodyPr/>
        <a:lstStyle/>
        <a:p>
          <a:pPr>
            <a:defRPr b="1"/>
          </a:pPr>
          <a:r>
            <a:rPr lang="ru-RU" b="0" spc="120" baseline="0" dirty="0">
              <a:solidFill>
                <a:schemeClr val="tx2"/>
              </a:solidFill>
            </a:rPr>
            <a:t>Интеграция данного фрагмента в БЗ всей системы</a:t>
          </a:r>
          <a:endParaRPr lang="en-US" b="0" spc="120" baseline="0" dirty="0">
            <a:solidFill>
              <a:schemeClr val="tx2"/>
            </a:solidFill>
            <a:latin typeface="Tw Cen MT" panose="020B0602020104020603" pitchFamily="34" charset="77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 custLinFactX="6353" custLinFactNeighborX="100000" custLinFactNeighborY="-79406"/>
      <dgm:spPr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>
          <a:noFill/>
        </a:ln>
      </dgm:spPr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 custScaleX="65258" custScaleY="263441" custLinFactNeighborX="-1255" custLinFactNeighborY="41991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 custLinFactX="700908" custLinFactNeighborX="800000" custLinFactNeighborY="-2409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7E61B91B-2D99-4DEB-AFAB-5D14440ABE9F}" type="pres">
      <dgm:prSet presAssocID="{579089A8-5362-4BA4-9163-D19228C1808F}" presName="composite" presStyleCnt="0"/>
      <dgm:spPr/>
    </dgm:pt>
    <dgm:pt modelId="{B4219ED9-E006-4CD2-A645-5B12441602AB}" type="pres">
      <dgm:prSet presAssocID="{579089A8-5362-4BA4-9163-D19228C1808F}" presName="ConnectorPoint" presStyleLbl="lnNode1" presStyleIdx="1" presStyleCnt="3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F1657DF-8A7A-47FE-A84D-29F1355BC78B}" type="pres">
      <dgm:prSet presAssocID="{579089A8-5362-4BA4-9163-D19228C1808F}" presName="DropPinPlaceHolder" presStyleCnt="0"/>
      <dgm:spPr/>
    </dgm:pt>
    <dgm:pt modelId="{50DC3DB7-C734-43E3-B285-144693D46AA5}" type="pres">
      <dgm:prSet presAssocID="{579089A8-5362-4BA4-9163-D19228C1808F}" presName="DropPin" presStyleLbl="alignNode1" presStyleIdx="1" presStyleCnt="3" custLinFactX="100000" custLinFactY="56958" custLinFactNeighborX="161380" custLinFactNeighborY="100000"/>
      <dgm:spPr/>
    </dgm:pt>
    <dgm:pt modelId="{3F94AF18-425F-4816-A28C-54F9C61891B8}" type="pres">
      <dgm:prSet presAssocID="{579089A8-5362-4BA4-9163-D19228C1808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1A7D088-935D-440B-9858-835FA5B6141D}" type="pres">
      <dgm:prSet presAssocID="{579089A8-5362-4BA4-9163-D19228C1808F}" presName="L2TextContainer" presStyleLbl="revTx" presStyleIdx="2" presStyleCnt="6">
        <dgm:presLayoutVars>
          <dgm:bulletEnabled val="1"/>
        </dgm:presLayoutVars>
      </dgm:prSet>
      <dgm:spPr/>
    </dgm:pt>
    <dgm:pt modelId="{14806103-1059-4EE3-BE43-F904403CB3C6}" type="pres">
      <dgm:prSet presAssocID="{579089A8-5362-4BA4-9163-D19228C1808F}" presName="L1TextContainer" presStyleLbl="revTx" presStyleIdx="3" presStyleCnt="6" custScaleX="61893" custScaleY="396010" custLinFactNeighborX="18669" custLinFactNeighborY="54506">
        <dgm:presLayoutVars>
          <dgm:chMax val="1"/>
          <dgm:chPref val="1"/>
          <dgm:bulletEnabled val="1"/>
        </dgm:presLayoutVars>
      </dgm:prSet>
      <dgm:spPr/>
    </dgm:pt>
    <dgm:pt modelId="{87B537D1-DAF7-4B1B-A13A-57E55FB9FE8C}" type="pres">
      <dgm:prSet presAssocID="{579089A8-5362-4BA4-9163-D19228C1808F}" presName="ConnectLine" presStyleLbl="sibTrans1D1" presStyleIdx="1" presStyleCnt="3" custLinFactX="1800000" custLinFactNeighborX="1894545" custLinFactNeighborY="52130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15E40B7-3FD7-44B8-B134-95139CAD700E}" type="pres">
      <dgm:prSet presAssocID="{579089A8-5362-4BA4-9163-D19228C1808F}" presName="EmptyPlaceHolder" presStyleCnt="0"/>
      <dgm:spPr/>
    </dgm:pt>
    <dgm:pt modelId="{EF7E0B54-47F0-4C47-924F-0069BFDAC468}" type="pres">
      <dgm:prSet presAssocID="{1C5328B1-AC18-4CF7-A034-BB0592F4A2A1}" presName="spaceBetweenRectangles" presStyleCnt="0"/>
      <dgm:spPr/>
    </dgm:pt>
    <dgm:pt modelId="{8F2F51B0-37E2-41C4-986A-0C1BA05F6DCA}" type="pres">
      <dgm:prSet presAssocID="{EFEB4D61-3A9C-4140-977F-3C3F5C9EE9D1}" presName="composite" presStyleCnt="0"/>
      <dgm:spPr/>
    </dgm:pt>
    <dgm:pt modelId="{8F8E8E1A-F5EE-4197-A0F6-A1D972A5E17B}" type="pres">
      <dgm:prSet presAssocID="{EFEB4D61-3A9C-4140-977F-3C3F5C9EE9D1}" presName="ConnectorPoint" presStyleLbl="lnNode1" presStyleIdx="2" presStyleCnt="3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2479C6D-A7AE-4D5F-808E-B2F0CEDFA0BE}" type="pres">
      <dgm:prSet presAssocID="{EFEB4D61-3A9C-4140-977F-3C3F5C9EE9D1}" presName="DropPinPlaceHolder" presStyleCnt="0"/>
      <dgm:spPr/>
    </dgm:pt>
    <dgm:pt modelId="{93A04858-8BC8-4853-8398-A3D91E65A85B}" type="pres">
      <dgm:prSet presAssocID="{EFEB4D61-3A9C-4140-977F-3C3F5C9EE9D1}" presName="DropPin" presStyleLbl="alignNode1" presStyleIdx="2" presStyleCnt="3" custLinFactX="100000" custLinFactNeighborX="172099" custLinFactNeighborY="-60022"/>
      <dgm:spPr/>
    </dgm:pt>
    <dgm:pt modelId="{82E96965-58A3-4A0D-96FC-B7324DD92734}" type="pres">
      <dgm:prSet presAssocID="{EFEB4D61-3A9C-4140-977F-3C3F5C9EE9D1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7FEC873-062D-43C0-AE3B-397DE6898E0F}" type="pres">
      <dgm:prSet presAssocID="{EFEB4D61-3A9C-4140-977F-3C3F5C9EE9D1}" presName="L2TextContainer" presStyleLbl="revTx" presStyleIdx="4" presStyleCnt="6">
        <dgm:presLayoutVars>
          <dgm:bulletEnabled val="1"/>
        </dgm:presLayoutVars>
      </dgm:prSet>
      <dgm:spPr/>
    </dgm:pt>
    <dgm:pt modelId="{E9873E67-57F4-455D-AED7-3D8343ABAC3F}" type="pres">
      <dgm:prSet presAssocID="{EFEB4D61-3A9C-4140-977F-3C3F5C9EE9D1}" presName="L1TextContainer" presStyleLbl="revTx" presStyleIdx="5" presStyleCnt="6" custScaleX="69877" custScaleY="233863" custLinFactNeighborX="18186" custLinFactNeighborY="4845">
        <dgm:presLayoutVars>
          <dgm:chMax val="1"/>
          <dgm:chPref val="1"/>
          <dgm:bulletEnabled val="1"/>
        </dgm:presLayoutVars>
      </dgm:prSet>
      <dgm:spPr/>
    </dgm:pt>
    <dgm:pt modelId="{6542E403-E8F2-486D-8261-82FA0BE070C3}" type="pres">
      <dgm:prSet presAssocID="{EFEB4D61-3A9C-4140-977F-3C3F5C9EE9D1}" presName="ConnectLine" presStyleLbl="sibTrans1D1" presStyleIdx="2" presStyleCnt="3" custLinFactX="1900000" custLinFactNeighborX="1910000" custLinFactNeighborY="-1827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9EA5A35-643F-449D-BDC1-EFC59A089E24}" type="pres">
      <dgm:prSet presAssocID="{EFEB4D61-3A9C-4140-977F-3C3F5C9EE9D1}" presName="EmptyPlaceHolder" presStyleCnt="0"/>
      <dgm:spPr/>
    </dgm:pt>
  </dgm:ptLst>
  <dgm:cxnLst>
    <dgm:cxn modelId="{1B32EF2C-9DB5-4504-A9DA-B4956CC00208}" srcId="{05A24E01-5535-46B9-A9A1-A9A07E639A88}" destId="{EFEB4D61-3A9C-4140-977F-3C3F5C9EE9D1}" srcOrd="2" destOrd="0" parTransId="{57D352E4-0431-4F68-B8F1-61BFA34799AA}" sibTransId="{0ECC32B6-1E7C-4AA4-9DBF-D69B7C5E64A9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12601764-0F40-4354-A378-097B83199F6C}" type="presOf" srcId="{EFEB4D61-3A9C-4140-977F-3C3F5C9EE9D1}" destId="{E9873E67-57F4-455D-AED7-3D8343ABAC3F}" srcOrd="0" destOrd="0" presId="urn:microsoft.com/office/officeart/2017/3/layout/DropPinTimeline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4876CF51-F110-4E25-8FD4-08D25B4B0AB8}" srcId="{05A24E01-5535-46B9-A9A1-A9A07E639A88}" destId="{579089A8-5362-4BA4-9163-D19228C1808F}" srcOrd="1" destOrd="0" parTransId="{FB2DEB6E-B29F-4E51-960A-23ECC62EBF38}" sibTransId="{1C5328B1-AC18-4CF7-A034-BB0592F4A2A1}"/>
    <dgm:cxn modelId="{72DF95BB-1890-44F2-B98A-CD079E802447}" type="presOf" srcId="{579089A8-5362-4BA4-9163-D19228C1808F}" destId="{14806103-1059-4EE3-BE43-F904403CB3C6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7B8C1129-D6BE-474F-B9AF-5887D693DD5D}" type="presParOf" srcId="{E6F74CED-5217-4282-85F1-1C12DC84731C}" destId="{7E61B91B-2D99-4DEB-AFAB-5D14440ABE9F}" srcOrd="2" destOrd="0" presId="urn:microsoft.com/office/officeart/2017/3/layout/DropPinTimeline"/>
    <dgm:cxn modelId="{010BE8C2-8784-4CF9-8842-BDC1022E3395}" type="presParOf" srcId="{7E61B91B-2D99-4DEB-AFAB-5D14440ABE9F}" destId="{B4219ED9-E006-4CD2-A645-5B12441602AB}" srcOrd="0" destOrd="0" presId="urn:microsoft.com/office/officeart/2017/3/layout/DropPinTimeline"/>
    <dgm:cxn modelId="{81B4F9CF-4F05-4C13-9BFB-8418E8938BDF}" type="presParOf" srcId="{7E61B91B-2D99-4DEB-AFAB-5D14440ABE9F}" destId="{7F1657DF-8A7A-47FE-A84D-29F1355BC78B}" srcOrd="1" destOrd="0" presId="urn:microsoft.com/office/officeart/2017/3/layout/DropPinTimeline"/>
    <dgm:cxn modelId="{DBA2A09D-C8A1-42A8-85CD-4E69813562D6}" type="presParOf" srcId="{7F1657DF-8A7A-47FE-A84D-29F1355BC78B}" destId="{50DC3DB7-C734-43E3-B285-144693D46AA5}" srcOrd="0" destOrd="0" presId="urn:microsoft.com/office/officeart/2017/3/layout/DropPinTimeline"/>
    <dgm:cxn modelId="{C465EEDC-B05E-495C-BB21-AD6F323F2AE7}" type="presParOf" srcId="{7F1657DF-8A7A-47FE-A84D-29F1355BC78B}" destId="{3F94AF18-425F-4816-A28C-54F9C61891B8}" srcOrd="1" destOrd="0" presId="urn:microsoft.com/office/officeart/2017/3/layout/DropPinTimeline"/>
    <dgm:cxn modelId="{BAD32087-4D72-440E-8EB3-280894DF84BC}" type="presParOf" srcId="{7E61B91B-2D99-4DEB-AFAB-5D14440ABE9F}" destId="{C1A7D088-935D-440B-9858-835FA5B6141D}" srcOrd="2" destOrd="0" presId="urn:microsoft.com/office/officeart/2017/3/layout/DropPinTimeline"/>
    <dgm:cxn modelId="{7E7352B4-E965-4FFB-9641-58364A9BD217}" type="presParOf" srcId="{7E61B91B-2D99-4DEB-AFAB-5D14440ABE9F}" destId="{14806103-1059-4EE3-BE43-F904403CB3C6}" srcOrd="3" destOrd="0" presId="urn:microsoft.com/office/officeart/2017/3/layout/DropPinTimeline"/>
    <dgm:cxn modelId="{0977373E-8125-4DAC-B18D-AB4D015D2D1A}" type="presParOf" srcId="{7E61B91B-2D99-4DEB-AFAB-5D14440ABE9F}" destId="{87B537D1-DAF7-4B1B-A13A-57E55FB9FE8C}" srcOrd="4" destOrd="0" presId="urn:microsoft.com/office/officeart/2017/3/layout/DropPinTimeline"/>
    <dgm:cxn modelId="{60A5380B-964A-4A7B-9B8C-2B1EE0F41548}" type="presParOf" srcId="{7E61B91B-2D99-4DEB-AFAB-5D14440ABE9F}" destId="{E15E40B7-3FD7-44B8-B134-95139CAD700E}" srcOrd="5" destOrd="0" presId="urn:microsoft.com/office/officeart/2017/3/layout/DropPinTimeline"/>
    <dgm:cxn modelId="{C491398A-16DB-4165-9568-64259DEE5934}" type="presParOf" srcId="{E6F74CED-5217-4282-85F1-1C12DC84731C}" destId="{EF7E0B54-47F0-4C47-924F-0069BFDAC468}" srcOrd="3" destOrd="0" presId="urn:microsoft.com/office/officeart/2017/3/layout/DropPinTimeline"/>
    <dgm:cxn modelId="{380EEBA3-9D52-4113-85D0-16F99B3FBA83}" type="presParOf" srcId="{E6F74CED-5217-4282-85F1-1C12DC84731C}" destId="{8F2F51B0-37E2-41C4-986A-0C1BA05F6DCA}" srcOrd="4" destOrd="0" presId="urn:microsoft.com/office/officeart/2017/3/layout/DropPinTimeline"/>
    <dgm:cxn modelId="{F7644EEA-A6FC-433C-A12A-C23E3D40B6E4}" type="presParOf" srcId="{8F2F51B0-37E2-41C4-986A-0C1BA05F6DCA}" destId="{8F8E8E1A-F5EE-4197-A0F6-A1D972A5E17B}" srcOrd="0" destOrd="0" presId="urn:microsoft.com/office/officeart/2017/3/layout/DropPinTimeline"/>
    <dgm:cxn modelId="{A3897FB7-8A09-43D3-9AB1-AC129D0432B6}" type="presParOf" srcId="{8F2F51B0-37E2-41C4-986A-0C1BA05F6DCA}" destId="{02479C6D-A7AE-4D5F-808E-B2F0CEDFA0BE}" srcOrd="1" destOrd="0" presId="urn:microsoft.com/office/officeart/2017/3/layout/DropPinTimeline"/>
    <dgm:cxn modelId="{2CECCF0B-64C6-4B25-859D-C7C733D6138A}" type="presParOf" srcId="{02479C6D-A7AE-4D5F-808E-B2F0CEDFA0BE}" destId="{93A04858-8BC8-4853-8398-A3D91E65A85B}" srcOrd="0" destOrd="0" presId="urn:microsoft.com/office/officeart/2017/3/layout/DropPinTimeline"/>
    <dgm:cxn modelId="{E41DD277-F718-4C8A-B64A-E1573BA23AA1}" type="presParOf" srcId="{02479C6D-A7AE-4D5F-808E-B2F0CEDFA0BE}" destId="{82E96965-58A3-4A0D-96FC-B7324DD92734}" srcOrd="1" destOrd="0" presId="urn:microsoft.com/office/officeart/2017/3/layout/DropPinTimeline"/>
    <dgm:cxn modelId="{29509863-10C7-40F0-82BD-4ABC56085A94}" type="presParOf" srcId="{8F2F51B0-37E2-41C4-986A-0C1BA05F6DCA}" destId="{97FEC873-062D-43C0-AE3B-397DE6898E0F}" srcOrd="2" destOrd="0" presId="urn:microsoft.com/office/officeart/2017/3/layout/DropPinTimeline"/>
    <dgm:cxn modelId="{E385B907-144B-4F20-8943-2E2B875776F3}" type="presParOf" srcId="{8F2F51B0-37E2-41C4-986A-0C1BA05F6DCA}" destId="{E9873E67-57F4-455D-AED7-3D8343ABAC3F}" srcOrd="3" destOrd="0" presId="urn:microsoft.com/office/officeart/2017/3/layout/DropPinTimeline"/>
    <dgm:cxn modelId="{7BD2C776-B5D8-4C33-B175-EEBC75154E46}" type="presParOf" srcId="{8F2F51B0-37E2-41C4-986A-0C1BA05F6DCA}" destId="{6542E403-E8F2-486D-8261-82FA0BE070C3}" srcOrd="4" destOrd="0" presId="urn:microsoft.com/office/officeart/2017/3/layout/DropPinTimeline"/>
    <dgm:cxn modelId="{9B5F859F-371D-4930-B792-5AA2FFCAA1FB}" type="presParOf" srcId="{8F2F51B0-37E2-41C4-986A-0C1BA05F6DCA}" destId="{19EA5A35-643F-449D-BDC1-EFC59A089E24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441421"/>
          <a:ext cx="1021594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22316" y="496070"/>
          <a:ext cx="359079" cy="359079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/>
            </a:gs>
            <a:gs pos="100000">
              <a:schemeClr val="accent3"/>
            </a:gs>
          </a:gsLst>
          <a:lin ang="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662206" y="535960"/>
          <a:ext cx="279298" cy="279298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1200942" y="364867"/>
          <a:ext cx="2774785" cy="3807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FB235-DF38-476B-9A0E-B1E583D50944}">
      <dsp:nvSpPr>
        <dsp:cNvPr id="0" name=""/>
        <dsp:cNvSpPr/>
      </dsp:nvSpPr>
      <dsp:spPr>
        <a:xfrm>
          <a:off x="1200942" y="623185"/>
          <a:ext cx="2774785" cy="13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b="0" kern="1200" spc="120" baseline="0" dirty="0">
              <a:solidFill>
                <a:schemeClr val="tx2"/>
              </a:solidFill>
            </a:rPr>
            <a:t>Разработка фрагмента БЗ, содержащего в себе понятия, описывающий </a:t>
          </a:r>
          <a:r>
            <a:rPr lang="ru-RU" b="0" kern="1200" spc="120" baseline="0" dirty="0" err="1">
              <a:solidFill>
                <a:schemeClr val="tx2"/>
              </a:solidFill>
            </a:rPr>
            <a:t>ПрО</a:t>
          </a:r>
          <a:r>
            <a:rPr lang="ru-RU" b="0" kern="1200" spc="120" baseline="0" dirty="0">
              <a:solidFill>
                <a:schemeClr val="tx2"/>
              </a:solidFill>
            </a:rPr>
            <a:t> «Искусство»</a:t>
          </a:r>
          <a:endParaRPr lang="en-US" sz="2000" b="0" kern="1200" spc="140" baseline="0" dirty="0">
            <a:solidFill>
              <a:schemeClr val="tx2"/>
            </a:solidFill>
            <a:latin typeface="Tw Cen MT" panose="020B0602020104020603" pitchFamily="34" charset="77"/>
          </a:endParaRPr>
        </a:p>
      </dsp:txBody>
      <dsp:txXfrm>
        <a:off x="1200942" y="623185"/>
        <a:ext cx="2774785" cy="1337794"/>
      </dsp:txXfrm>
    </dsp:sp>
    <dsp:sp modelId="{9AA05CE5-209F-4AD9-BE2C-2A69F76DA8F4}">
      <dsp:nvSpPr>
        <dsp:cNvPr id="0" name=""/>
        <dsp:cNvSpPr/>
      </dsp:nvSpPr>
      <dsp:spPr>
        <a:xfrm>
          <a:off x="802105" y="984460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756402" y="2384078"/>
          <a:ext cx="91406" cy="914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C3DB7-C734-43E3-B285-144693D46AA5}">
      <dsp:nvSpPr>
        <dsp:cNvPr id="0" name=""/>
        <dsp:cNvSpPr/>
      </dsp:nvSpPr>
      <dsp:spPr>
        <a:xfrm rot="18900000">
          <a:off x="3971027" y="4035507"/>
          <a:ext cx="359079" cy="359079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4AF18-425F-4816-A28C-54F9C61891B8}">
      <dsp:nvSpPr>
        <dsp:cNvPr id="0" name=""/>
        <dsp:cNvSpPr/>
      </dsp:nvSpPr>
      <dsp:spPr>
        <a:xfrm>
          <a:off x="4010917" y="4075398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7D088-935D-440B-9858-835FA5B6141D}">
      <dsp:nvSpPr>
        <dsp:cNvPr id="0" name=""/>
        <dsp:cNvSpPr/>
      </dsp:nvSpPr>
      <dsp:spPr>
        <a:xfrm>
          <a:off x="4673972" y="-143597"/>
          <a:ext cx="2619983" cy="572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06103-1059-4EE3-BE43-F904403CB3C6}">
      <dsp:nvSpPr>
        <dsp:cNvPr id="0" name=""/>
        <dsp:cNvSpPr/>
      </dsp:nvSpPr>
      <dsp:spPr>
        <a:xfrm>
          <a:off x="4673972" y="2689279"/>
          <a:ext cx="2619983" cy="201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700" b="0" kern="1200" spc="120" baseline="0" dirty="0">
              <a:solidFill>
                <a:schemeClr val="tx2"/>
              </a:solidFill>
            </a:rPr>
            <a:t>Объединение данного фрагмента с иными фрагментами, описывающими </a:t>
          </a:r>
          <a:r>
            <a:rPr lang="ru-RU" sz="1700" b="0" kern="1200" spc="120" baseline="0" dirty="0" err="1">
              <a:solidFill>
                <a:schemeClr val="tx2"/>
              </a:solidFill>
            </a:rPr>
            <a:t>ПрО</a:t>
          </a:r>
          <a:r>
            <a:rPr lang="ru-RU" sz="1700" b="0" kern="1200" spc="120" baseline="0" dirty="0">
              <a:solidFill>
                <a:schemeClr val="tx2"/>
              </a:solidFill>
            </a:rPr>
            <a:t> «Искусство» и разработанными в рамках коллектива</a:t>
          </a:r>
          <a:endParaRPr lang="en-US" sz="1700" b="0" kern="1200" spc="120" baseline="0" dirty="0">
            <a:solidFill>
              <a:schemeClr val="tx2"/>
            </a:solidFill>
            <a:latin typeface="Tw Cen MT" panose="020B0602020104020603" pitchFamily="34" charset="77"/>
          </a:endParaRPr>
        </a:p>
      </dsp:txBody>
      <dsp:txXfrm>
        <a:off x="4673972" y="2689279"/>
        <a:ext cx="2619983" cy="2011000"/>
      </dsp:txXfrm>
    </dsp:sp>
    <dsp:sp modelId="{87B537D1-DAF7-4B1B-A13A-57E55FB9FE8C}">
      <dsp:nvSpPr>
        <dsp:cNvPr id="0" name=""/>
        <dsp:cNvSpPr/>
      </dsp:nvSpPr>
      <dsp:spPr>
        <a:xfrm>
          <a:off x="4153274" y="2472206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9ED9-E006-4CD2-A645-5B12441602AB}">
      <dsp:nvSpPr>
        <dsp:cNvPr id="0" name=""/>
        <dsp:cNvSpPr/>
      </dsp:nvSpPr>
      <dsp:spPr>
        <a:xfrm>
          <a:off x="4107571" y="2426503"/>
          <a:ext cx="91406" cy="914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04858-8BC8-4853-8398-A3D91E65A85B}">
      <dsp:nvSpPr>
        <dsp:cNvPr id="0" name=""/>
        <dsp:cNvSpPr/>
      </dsp:nvSpPr>
      <dsp:spPr>
        <a:xfrm rot="8100000">
          <a:off x="6564103" y="487630"/>
          <a:ext cx="359079" cy="359079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96965-58A3-4A0D-96FC-B7324DD92734}">
      <dsp:nvSpPr>
        <dsp:cNvPr id="0" name=""/>
        <dsp:cNvSpPr/>
      </dsp:nvSpPr>
      <dsp:spPr>
        <a:xfrm>
          <a:off x="6603993" y="527521"/>
          <a:ext cx="279298" cy="27929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EC873-062D-43C0-AE3B-397DE6898E0F}">
      <dsp:nvSpPr>
        <dsp:cNvPr id="0" name=""/>
        <dsp:cNvSpPr/>
      </dsp:nvSpPr>
      <dsp:spPr>
        <a:xfrm>
          <a:off x="7023184" y="283108"/>
          <a:ext cx="2957953" cy="338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73E67-57F4-455D-AED7-3D8343ABAC3F}">
      <dsp:nvSpPr>
        <dsp:cNvPr id="0" name=""/>
        <dsp:cNvSpPr/>
      </dsp:nvSpPr>
      <dsp:spPr>
        <a:xfrm>
          <a:off x="7023184" y="402779"/>
          <a:ext cx="2957953" cy="1187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700" b="0" kern="1200" spc="120" baseline="0" dirty="0">
              <a:solidFill>
                <a:schemeClr val="tx2"/>
              </a:solidFill>
            </a:rPr>
            <a:t>Интеграция данного фрагмента в БЗ всей системы</a:t>
          </a:r>
          <a:endParaRPr lang="en-US" sz="1700" b="0" kern="1200" spc="120" baseline="0" dirty="0">
            <a:solidFill>
              <a:schemeClr val="tx2"/>
            </a:solidFill>
            <a:latin typeface="Tw Cen MT" panose="020B0602020104020603" pitchFamily="34" charset="77"/>
          </a:endParaRPr>
        </a:p>
      </dsp:txBody>
      <dsp:txXfrm>
        <a:off x="7023184" y="402779"/>
        <a:ext cx="2957953" cy="1187592"/>
      </dsp:txXfrm>
    </dsp:sp>
    <dsp:sp modelId="{6542E403-E8F2-486D-8261-82FA0BE070C3}">
      <dsp:nvSpPr>
        <dsp:cNvPr id="0" name=""/>
        <dsp:cNvSpPr/>
      </dsp:nvSpPr>
      <dsp:spPr>
        <a:xfrm>
          <a:off x="6733481" y="961718"/>
          <a:ext cx="0" cy="144532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E8E1A-F5EE-4197-A0F6-A1D972A5E17B}">
      <dsp:nvSpPr>
        <dsp:cNvPr id="0" name=""/>
        <dsp:cNvSpPr/>
      </dsp:nvSpPr>
      <dsp:spPr>
        <a:xfrm>
          <a:off x="6687778" y="2361336"/>
          <a:ext cx="91406" cy="914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642D6D4-2980-4539-861D-C5AB35191834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F8D6AE6-5560-4C47-974F-51A82A9CC533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078ECC-9F72-4C84-9F40-DBB817ADBDF0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BECDB002-086C-4FC2-9108-C394C3B829E3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1BCCE59-728A-49EC-8DAF-0FAF9EBD41D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7B56D85B-EB43-4988-9D07-7393356AD4A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2AF213A-60C6-4671-9B4D-63024EC3B303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FB992E9E-19F7-4539-B679-CA95C06DC4B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D92330BE-AFF2-4F7C-AA06-D38DAED5E740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CFD56C52-75CF-437F-BF32-D1C513B0C7E0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D9BAD1CA-5F7E-489F-B9AC-F0EBC9D9712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3FECE-39D2-4B79-98E1-3B61B03991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603" r="11603"/>
          <a:stretch>
            <a:fillRect/>
          </a:stretch>
        </p:blipFill>
        <p:spPr>
          <a:xfrm>
            <a:off x="3765550" y="0"/>
            <a:ext cx="84264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5183415" cy="1198178"/>
          </a:xfrm>
        </p:spPr>
        <p:txBody>
          <a:bodyPr/>
          <a:lstStyle/>
          <a:p>
            <a:r>
              <a:rPr lang="ru-RU" sz="3600" dirty="0"/>
              <a:t>База знаний ИСС по Искусству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83" y="4089863"/>
            <a:ext cx="3071867" cy="206986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Выполнили:</a:t>
            </a:r>
          </a:p>
          <a:p>
            <a:r>
              <a:rPr lang="ru-RU" dirty="0"/>
              <a:t>студенты гр.121702</a:t>
            </a:r>
          </a:p>
          <a:p>
            <a:r>
              <a:rPr lang="ru-RU" dirty="0"/>
              <a:t>Витковская С.И.</a:t>
            </a:r>
          </a:p>
          <a:p>
            <a:r>
              <a:rPr lang="ru-RU" dirty="0"/>
              <a:t>Голушко Д.С.</a:t>
            </a:r>
          </a:p>
          <a:p>
            <a:r>
              <a:rPr lang="ru-RU" dirty="0" err="1"/>
              <a:t>Летко</a:t>
            </a:r>
            <a:r>
              <a:rPr lang="ru-RU" dirty="0"/>
              <a:t> А.Ю.</a:t>
            </a:r>
          </a:p>
          <a:p>
            <a:r>
              <a:rPr lang="ru-RU" dirty="0" err="1"/>
              <a:t>Мойсевич</a:t>
            </a:r>
            <a:r>
              <a:rPr lang="ru-RU" dirty="0"/>
              <a:t> А.В.</a:t>
            </a:r>
          </a:p>
          <a:p>
            <a:r>
              <a:rPr lang="ru-RU" dirty="0"/>
              <a:t>Нагла Н.Ю.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A2FFB594-F12D-4187-B225-766DFDE5B4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0"/>
            <a:ext cx="949204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</p:spPr>
        <p:txBody>
          <a:bodyPr/>
          <a:lstStyle/>
          <a:p>
            <a:r>
              <a:rPr lang="ru-RU" sz="4000" dirty="0"/>
              <a:t>ПОЧЕМУ ИСКУССТВО?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7AFC44-0B03-0440-894A-F417DCE9D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631" y="2654297"/>
            <a:ext cx="4598491" cy="2705101"/>
          </a:xfrm>
        </p:spPr>
        <p:txBody>
          <a:bodyPr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Является одной из наиболее важных частей реализации человека как личности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Сохранение культурного наследия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1DB4D-ED7B-3640-82F3-DBA73297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D0D811C-24D3-494D-877B-68B0BBAE3269}"/>
              </a:ext>
            </a:extLst>
          </p:cNvPr>
          <p:cNvSpPr txBox="1">
            <a:spLocks/>
          </p:cNvSpPr>
          <p:nvPr/>
        </p:nvSpPr>
        <p:spPr>
          <a:xfrm>
            <a:off x="6517993" y="2654296"/>
            <a:ext cx="4802681" cy="270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40" baseline="0">
                <a:solidFill>
                  <a:schemeClr val="bg1"/>
                </a:solidFill>
                <a:latin typeface="Tw Cen MT" panose="020B06020201040206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Выражение индивидуальности и развитие духовной жизни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600" dirty="0"/>
              <a:t>Оказывает косвенное влияние на экономику стран</a:t>
            </a:r>
          </a:p>
          <a:p>
            <a:pPr lvl="1"/>
            <a:endParaRPr lang="ru-RU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E9C40A5-D270-4BFC-9697-BF411E6E62F7}"/>
              </a:ext>
            </a:extLst>
          </p:cNvPr>
          <p:cNvCxnSpPr>
            <a:cxnSpLocks/>
          </p:cNvCxnSpPr>
          <p:nvPr/>
        </p:nvCxnSpPr>
        <p:spPr>
          <a:xfrm>
            <a:off x="8001918" y="0"/>
            <a:ext cx="654402" cy="2331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8BB6E39-8F81-4185-B843-E8B3017299D1}"/>
              </a:ext>
            </a:extLst>
          </p:cNvPr>
          <p:cNvCxnSpPr>
            <a:cxnSpLocks/>
          </p:cNvCxnSpPr>
          <p:nvPr/>
        </p:nvCxnSpPr>
        <p:spPr>
          <a:xfrm>
            <a:off x="9582912" y="5687568"/>
            <a:ext cx="317414" cy="117043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3C240D-246F-4DBA-BF32-BF2117CFD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C8A2E0-75F1-4096-AA2D-F5F474EA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CF8813-EADB-4B08-AC1D-ADA27006CE1D}"/>
              </a:ext>
            </a:extLst>
          </p:cNvPr>
          <p:cNvSpPr/>
          <p:nvPr/>
        </p:nvSpPr>
        <p:spPr>
          <a:xfrm>
            <a:off x="264859" y="331885"/>
            <a:ext cx="7075174" cy="1280160"/>
          </a:xfrm>
          <a:custGeom>
            <a:avLst/>
            <a:gdLst>
              <a:gd name="connsiteX0" fmla="*/ 0 w 6187440"/>
              <a:gd name="connsiteY0" fmla="*/ 0 h 1264920"/>
              <a:gd name="connsiteX1" fmla="*/ 6187440 w 6187440"/>
              <a:gd name="connsiteY1" fmla="*/ 0 h 1264920"/>
              <a:gd name="connsiteX2" fmla="*/ 6187440 w 6187440"/>
              <a:gd name="connsiteY2" fmla="*/ 1264920 h 1264920"/>
              <a:gd name="connsiteX3" fmla="*/ 0 w 6187440"/>
              <a:gd name="connsiteY3" fmla="*/ 1264920 h 1264920"/>
              <a:gd name="connsiteX4" fmla="*/ 0 w 6187440"/>
              <a:gd name="connsiteY4" fmla="*/ 0 h 1264920"/>
              <a:gd name="connsiteX0" fmla="*/ 0 w 6187440"/>
              <a:gd name="connsiteY0" fmla="*/ 0 h 1264920"/>
              <a:gd name="connsiteX1" fmla="*/ 5105400 w 6187440"/>
              <a:gd name="connsiteY1" fmla="*/ 0 h 1264920"/>
              <a:gd name="connsiteX2" fmla="*/ 6187440 w 6187440"/>
              <a:gd name="connsiteY2" fmla="*/ 1264920 h 1264920"/>
              <a:gd name="connsiteX3" fmla="*/ 0 w 6187440"/>
              <a:gd name="connsiteY3" fmla="*/ 1264920 h 1264920"/>
              <a:gd name="connsiteX4" fmla="*/ 0 w 6187440"/>
              <a:gd name="connsiteY4" fmla="*/ 0 h 1264920"/>
              <a:gd name="connsiteX0" fmla="*/ 0 w 6187440"/>
              <a:gd name="connsiteY0" fmla="*/ 15240 h 1280160"/>
              <a:gd name="connsiteX1" fmla="*/ 5806321 w 6187440"/>
              <a:gd name="connsiteY1" fmla="*/ 0 h 1280160"/>
              <a:gd name="connsiteX2" fmla="*/ 6187440 w 6187440"/>
              <a:gd name="connsiteY2" fmla="*/ 1280160 h 1280160"/>
              <a:gd name="connsiteX3" fmla="*/ 0 w 6187440"/>
              <a:gd name="connsiteY3" fmla="*/ 1280160 h 1280160"/>
              <a:gd name="connsiteX4" fmla="*/ 0 w 6187440"/>
              <a:gd name="connsiteY4" fmla="*/ 1524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440" h="1280160">
                <a:moveTo>
                  <a:pt x="0" y="15240"/>
                </a:moveTo>
                <a:lnTo>
                  <a:pt x="5806321" y="0"/>
                </a:lnTo>
                <a:lnTo>
                  <a:pt x="6187440" y="1280160"/>
                </a:lnTo>
                <a:lnTo>
                  <a:pt x="0" y="128016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1D7AF9-FB93-4C58-8A2D-8A212310E40D}"/>
              </a:ext>
            </a:extLst>
          </p:cNvPr>
          <p:cNvSpPr/>
          <p:nvPr/>
        </p:nvSpPr>
        <p:spPr>
          <a:xfrm>
            <a:off x="264859" y="1612045"/>
            <a:ext cx="11597640" cy="5002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</a:t>
            </a:r>
            <a:endParaRPr lang="ru-RU" dirty="0"/>
          </a:p>
        </p:txBody>
      </p:sp>
      <p:pic>
        <p:nvPicPr>
          <p:cNvPr id="8" name="Объект 6">
            <a:extLst>
              <a:ext uri="{FF2B5EF4-FFF2-40B4-BE49-F238E27FC236}">
                <a16:creationId xmlns:a16="http://schemas.microsoft.com/office/drawing/2014/main" id="{CD21483A-B7DA-4A58-BD78-626E9D02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00" y="931084"/>
            <a:ext cx="3926261" cy="1361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465A3-0238-46EC-9DE2-D5FAD7E7CDD3}"/>
              </a:ext>
            </a:extLst>
          </p:cNvPr>
          <p:cNvSpPr txBox="1"/>
          <p:nvPr/>
        </p:nvSpPr>
        <p:spPr>
          <a:xfrm flipH="1">
            <a:off x="473236" y="331885"/>
            <a:ext cx="69897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АНАЛИЗ АНАЛОГОВ </a:t>
            </a:r>
          </a:p>
          <a:p>
            <a:r>
              <a:rPr lang="ru-RU" sz="4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И ВЫБОР ТЕХНОЛОГИИ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D165C-6857-429A-8810-8E79EEA84DAF}"/>
              </a:ext>
            </a:extLst>
          </p:cNvPr>
          <p:cNvSpPr txBox="1"/>
          <p:nvPr/>
        </p:nvSpPr>
        <p:spPr>
          <a:xfrm>
            <a:off x="716281" y="2689137"/>
            <a:ext cx="92354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Недостатки существующего проекта:</a:t>
            </a:r>
          </a:p>
          <a:p>
            <a:endParaRPr lang="ru-RU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/>
              <a:t>Отсутствие разбиения на частные предметные области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/>
              <a:t>Реализация лишь снимков зданий и их описания в </a:t>
            </a:r>
            <a:r>
              <a:rPr lang="ru-RU" sz="2600" dirty="0" err="1"/>
              <a:t>ПрО</a:t>
            </a:r>
            <a:r>
              <a:rPr lang="ru-RU" sz="2600" dirty="0"/>
              <a:t> архитектуры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/>
              <a:t>Отсутствие предметных областей «Живопись» и «Фотография»</a:t>
            </a:r>
          </a:p>
        </p:txBody>
      </p:sp>
    </p:spTree>
    <p:extLst>
      <p:ext uri="{BB962C8B-B14F-4D97-AF65-F5344CB8AC3E}">
        <p14:creationId xmlns:p14="http://schemas.microsoft.com/office/powerpoint/2010/main" val="274970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585" y="2309589"/>
            <a:ext cx="7307695" cy="528066"/>
          </a:xfrm>
        </p:spPr>
        <p:txBody>
          <a:bodyPr anchor="ctr">
            <a:normAutofit fontScale="90000"/>
          </a:bodyPr>
          <a:lstStyle/>
          <a:p>
            <a:r>
              <a:rPr lang="ru-RU" dirty="0"/>
              <a:t>Цели: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55" y="2962346"/>
            <a:ext cx="7891953" cy="16789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Доработать существующие предметные области в проекте ИСС по искусству;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Дополнить список существующих предметных областей, раскрывающих </a:t>
            </a:r>
            <a:r>
              <a:rPr lang="ru-RU" dirty="0" err="1"/>
              <a:t>ПрО</a:t>
            </a:r>
            <a:r>
              <a:rPr lang="ru-RU" dirty="0"/>
              <a:t> «Искусство».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91" y="763802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accent3">
                    <a:lumMod val="75000"/>
                  </a:schemeClr>
                </a:solidFill>
              </a:rPr>
              <a:t>Задачи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" name="Diagram 2" descr="Timeline 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788510"/>
              </p:ext>
            </p:extLst>
          </p:nvPr>
        </p:nvGraphicFramePr>
        <p:xfrm>
          <a:off x="1060036" y="1838631"/>
          <a:ext cx="10215948" cy="488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074D-9F29-6C43-83AB-50F59C75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16" y="983785"/>
            <a:ext cx="8447439" cy="1074828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ПОДРАЗДЕЛЫ ПР.О. ИСКУССТВА</a:t>
            </a:r>
            <a:endParaRPr lang="en-US" dirty="0"/>
          </a:p>
        </p:txBody>
      </p:sp>
      <p:grpSp>
        <p:nvGrpSpPr>
          <p:cNvPr id="7" name="Group 6" descr="Timeline Placeholder ">
            <a:extLst>
              <a:ext uri="{FF2B5EF4-FFF2-40B4-BE49-F238E27FC236}">
                <a16:creationId xmlns:a16="http://schemas.microsoft.com/office/drawing/2014/main" id="{ACC3A21C-D951-0749-8030-62460C9DFA20}"/>
              </a:ext>
            </a:extLst>
          </p:cNvPr>
          <p:cNvGrpSpPr/>
          <p:nvPr/>
        </p:nvGrpSpPr>
        <p:grpSpPr>
          <a:xfrm>
            <a:off x="916016" y="2482562"/>
            <a:ext cx="9775507" cy="2874164"/>
            <a:chOff x="1060704" y="2048255"/>
            <a:chExt cx="9775507" cy="2874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46D639-1AF7-9544-89CB-5863F22FD6AD}"/>
                </a:ext>
              </a:extLst>
            </p:cNvPr>
            <p:cNvSpPr/>
            <p:nvPr/>
          </p:nvSpPr>
          <p:spPr>
            <a:xfrm>
              <a:off x="1060704" y="2048256"/>
              <a:ext cx="1828800" cy="2874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АРХИТЕКТУРА</a:t>
              </a:r>
              <a:endParaRPr lang="en-US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ru-RU" sz="15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Нагла Н.Ю.</a:t>
              </a: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B3011-0D4E-5642-8F55-71996D5CC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4214" y="2362432"/>
              <a:ext cx="921780" cy="8222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en-US" sz="2800" dirty="0">
                <a:latin typeface="Tw Cen MT" panose="020B0602020104020603" pitchFamily="34" charset="7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B4AB2-9E97-4D40-B2F1-A3F55B1E9090}"/>
                </a:ext>
              </a:extLst>
            </p:cNvPr>
            <p:cNvSpPr/>
            <p:nvPr/>
          </p:nvSpPr>
          <p:spPr>
            <a:xfrm>
              <a:off x="3047381" y="2048256"/>
              <a:ext cx="1828800" cy="2874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ЖИВОПИСЬ</a:t>
              </a:r>
              <a:endParaRPr lang="en-US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ru-RU" sz="15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Мойсевич</a:t>
              </a:r>
              <a:r>
                <a:rPr lang="ru-RU" sz="15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А.В.</a:t>
              </a: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701027-0723-2745-B4FC-2C8285C84695}"/>
                </a:ext>
              </a:extLst>
            </p:cNvPr>
            <p:cNvSpPr/>
            <p:nvPr/>
          </p:nvSpPr>
          <p:spPr>
            <a:xfrm>
              <a:off x="5031322" y="2048255"/>
              <a:ext cx="1828800" cy="2874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СКУЛЬПТУРА</a:t>
              </a:r>
              <a:endParaRPr lang="en-US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ru-RU" sz="15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Летко</a:t>
              </a:r>
              <a:r>
                <a:rPr lang="ru-RU" sz="15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А.Ю.</a:t>
              </a: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0246C7-7995-0849-8AB1-B92F4280EC69}"/>
                </a:ext>
              </a:extLst>
            </p:cNvPr>
            <p:cNvSpPr/>
            <p:nvPr/>
          </p:nvSpPr>
          <p:spPr>
            <a:xfrm>
              <a:off x="7020735" y="2048257"/>
              <a:ext cx="1828800" cy="28741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ТЕАТР</a:t>
              </a:r>
              <a:endParaRPr lang="en-US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ru-RU" sz="15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Голушко Д.С.</a:t>
              </a: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6DEB4E-5043-BB4F-B5CF-C6E87E8F4DA3}"/>
                </a:ext>
              </a:extLst>
            </p:cNvPr>
            <p:cNvSpPr/>
            <p:nvPr/>
          </p:nvSpPr>
          <p:spPr>
            <a:xfrm>
              <a:off x="9007411" y="2048257"/>
              <a:ext cx="1828800" cy="28741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ФОТОГРАФИЯ</a:t>
              </a:r>
              <a:endParaRPr lang="en-US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ru-RU" sz="15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Витковская С.И</a:t>
              </a:r>
              <a:endParaRPr lang="en-US" sz="15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2842-B659-8D45-B864-958082AA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C8B446BF-F2E9-4B5D-B496-B5F7AD130CF8}"/>
              </a:ext>
            </a:extLst>
          </p:cNvPr>
          <p:cNvSpPr>
            <a:spLocks noChangeAspect="1"/>
          </p:cNvSpPr>
          <p:nvPr/>
        </p:nvSpPr>
        <p:spPr>
          <a:xfrm>
            <a:off x="1445726" y="2861378"/>
            <a:ext cx="769380" cy="68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64222E-6501-41FA-9934-4BD8E79A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65" y="2891294"/>
            <a:ext cx="621694" cy="621694"/>
          </a:xfrm>
          <a:prstGeom prst="rect">
            <a:avLst/>
          </a:prstGeom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D581B9B-E709-4A8C-8E60-37882BAB724C}"/>
              </a:ext>
            </a:extLst>
          </p:cNvPr>
          <p:cNvSpPr>
            <a:spLocks noChangeAspect="1"/>
          </p:cNvSpPr>
          <p:nvPr/>
        </p:nvSpPr>
        <p:spPr>
          <a:xfrm>
            <a:off x="3350566" y="2793409"/>
            <a:ext cx="921780" cy="822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620FA00-ACB3-4F75-904B-92D85E495255}"/>
              </a:ext>
            </a:extLst>
          </p:cNvPr>
          <p:cNvSpPr>
            <a:spLocks noChangeAspect="1"/>
          </p:cNvSpPr>
          <p:nvPr/>
        </p:nvSpPr>
        <p:spPr>
          <a:xfrm>
            <a:off x="5340144" y="2793409"/>
            <a:ext cx="921780" cy="822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3767737-C376-4468-9AED-0E295916C807}"/>
              </a:ext>
            </a:extLst>
          </p:cNvPr>
          <p:cNvSpPr>
            <a:spLocks noChangeAspect="1"/>
          </p:cNvSpPr>
          <p:nvPr/>
        </p:nvSpPr>
        <p:spPr>
          <a:xfrm>
            <a:off x="7328188" y="2793409"/>
            <a:ext cx="921780" cy="822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A613B6A-F95F-4A3F-8241-61C47A1067DC}"/>
              </a:ext>
            </a:extLst>
          </p:cNvPr>
          <p:cNvSpPr>
            <a:spLocks noChangeAspect="1"/>
          </p:cNvSpPr>
          <p:nvPr/>
        </p:nvSpPr>
        <p:spPr>
          <a:xfrm>
            <a:off x="9316233" y="2793409"/>
            <a:ext cx="921780" cy="822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726B9F75-AC91-48F9-9F34-E3AB3DAD70C1}"/>
              </a:ext>
            </a:extLst>
          </p:cNvPr>
          <p:cNvSpPr>
            <a:spLocks noChangeAspect="1"/>
          </p:cNvSpPr>
          <p:nvPr/>
        </p:nvSpPr>
        <p:spPr>
          <a:xfrm>
            <a:off x="3426766" y="2867791"/>
            <a:ext cx="769380" cy="68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54BE0139-2FA5-4001-B37E-A3F0172E9A3E}"/>
              </a:ext>
            </a:extLst>
          </p:cNvPr>
          <p:cNvSpPr>
            <a:spLocks noChangeAspect="1"/>
          </p:cNvSpPr>
          <p:nvPr/>
        </p:nvSpPr>
        <p:spPr>
          <a:xfrm>
            <a:off x="5416344" y="2859006"/>
            <a:ext cx="769380" cy="68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F2F019B-1E4F-4147-9D82-C9CF144950A0}"/>
              </a:ext>
            </a:extLst>
          </p:cNvPr>
          <p:cNvSpPr>
            <a:spLocks noChangeAspect="1"/>
          </p:cNvSpPr>
          <p:nvPr/>
        </p:nvSpPr>
        <p:spPr>
          <a:xfrm>
            <a:off x="7404388" y="2859006"/>
            <a:ext cx="769380" cy="68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786751D-0D9A-4A9A-9115-970900F7FD7A}"/>
              </a:ext>
            </a:extLst>
          </p:cNvPr>
          <p:cNvSpPr>
            <a:spLocks noChangeAspect="1"/>
          </p:cNvSpPr>
          <p:nvPr/>
        </p:nvSpPr>
        <p:spPr>
          <a:xfrm>
            <a:off x="9392433" y="2859006"/>
            <a:ext cx="769380" cy="68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en-US" sz="2800" dirty="0">
              <a:latin typeface="Tw Cen MT" panose="020B0602020104020603" pitchFamily="34" charset="77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2E55D33-EE2C-4884-A659-8125167E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24" y="2880255"/>
            <a:ext cx="629053" cy="62905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C1DEDA7-A454-4768-8568-F2767ECA9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27" y="2867791"/>
            <a:ext cx="650302" cy="65030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E10866A-7AD3-4E71-97AD-9562E474D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566" y="2833173"/>
            <a:ext cx="676135" cy="67613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3B42505-BC20-4175-83C8-C56916143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527" y="2880255"/>
            <a:ext cx="655661" cy="6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Spiral staircase">
            <a:extLst>
              <a:ext uri="{FF2B5EF4-FFF2-40B4-BE49-F238E27FC236}">
                <a16:creationId xmlns:a16="http://schemas.microsoft.com/office/drawing/2014/main" id="{CA7AA561-D43A-44FB-9797-ADF1120FE1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342" y="0"/>
            <a:ext cx="5730658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879636"/>
            <a:ext cx="6675120" cy="1198179"/>
          </a:xfrm>
        </p:spPr>
        <p:txBody>
          <a:bodyPr/>
          <a:lstStyle/>
          <a:p>
            <a:pPr algn="ctr"/>
            <a:r>
              <a:rPr lang="ru-RU" sz="2800" dirty="0"/>
              <a:t>Результаты и перспективы</a:t>
            </a:r>
            <a:br>
              <a:rPr lang="ru-RU" sz="2800" dirty="0"/>
            </a:br>
            <a:r>
              <a:rPr lang="ru-RU" sz="2800" dirty="0"/>
              <a:t>развития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698275"/>
            <a:ext cx="5378104" cy="3539265"/>
          </a:xfrm>
        </p:spPr>
        <p:txBody>
          <a:bodyPr>
            <a:noAutofit/>
          </a:bodyPr>
          <a:lstStyle/>
          <a:p>
            <a:r>
              <a:rPr lang="ru-RU" sz="2400" dirty="0"/>
              <a:t>Была создана база знаний, описывающая предметную область «Искусство»</a:t>
            </a:r>
            <a:endParaRPr lang="en-US" sz="2400" dirty="0"/>
          </a:p>
          <a:p>
            <a:r>
              <a:rPr lang="ru-RU" sz="2400" dirty="0"/>
              <a:t>Может быть использована как образовательная система, в будущем применимая для решения различных поставленных задач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AC8B68-191A-4E9A-B86B-02E50BDF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216" y="3525316"/>
            <a:ext cx="13280431" cy="333268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CB28E7-0779-4529-B45B-779D8A62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954B21-93E9-4473-8883-A31070F40878}"/>
              </a:ext>
            </a:extLst>
          </p:cNvPr>
          <p:cNvGrpSpPr/>
          <p:nvPr/>
        </p:nvGrpSpPr>
        <p:grpSpPr>
          <a:xfrm>
            <a:off x="870297" y="777239"/>
            <a:ext cx="10664768" cy="1508761"/>
            <a:chOff x="611216" y="3108959"/>
            <a:chExt cx="10664768" cy="1508761"/>
          </a:xfrm>
        </p:grpSpPr>
        <p:sp>
          <p:nvSpPr>
            <p:cNvPr id="6" name="Стрелка: пятиугольник 5">
              <a:extLst>
                <a:ext uri="{FF2B5EF4-FFF2-40B4-BE49-F238E27FC236}">
                  <a16:creationId xmlns:a16="http://schemas.microsoft.com/office/drawing/2014/main" id="{E0F3FB4E-463A-49D0-9453-BCAC5D85DCDB}"/>
                </a:ext>
              </a:extLst>
            </p:cNvPr>
            <p:cNvSpPr/>
            <p:nvPr/>
          </p:nvSpPr>
          <p:spPr>
            <a:xfrm>
              <a:off x="5943600" y="3108960"/>
              <a:ext cx="5332384" cy="1508760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трелка: пятиугольник 6">
              <a:extLst>
                <a:ext uri="{FF2B5EF4-FFF2-40B4-BE49-F238E27FC236}">
                  <a16:creationId xmlns:a16="http://schemas.microsoft.com/office/drawing/2014/main" id="{01359BDC-E920-449B-8A23-33EEE60164BB}"/>
                </a:ext>
              </a:extLst>
            </p:cNvPr>
            <p:cNvSpPr/>
            <p:nvPr/>
          </p:nvSpPr>
          <p:spPr>
            <a:xfrm rot="10800000">
              <a:off x="611216" y="3108959"/>
              <a:ext cx="5332384" cy="1508758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6ED765-0926-4639-9472-0423C9B0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602" y="994204"/>
            <a:ext cx="8447439" cy="1074828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88D877-6EE2-4D44-BE0D-3DFCF98F1E4F}"/>
              </a:ext>
            </a:extLst>
          </p:cNvPr>
          <p:cNvSpPr/>
          <p:nvPr/>
        </p:nvSpPr>
        <p:spPr>
          <a:xfrm>
            <a:off x="0" y="3078480"/>
            <a:ext cx="12192000" cy="92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897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3E722B-1125-4A71-8202-FAD6A1C14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TM11580736</Template>
  <TotalTime>0</TotalTime>
  <Words>237</Words>
  <Application>Microsoft Office PowerPoint</Application>
  <PresentationFormat>Широкоэкранный</PresentationFormat>
  <Paragraphs>50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Tw Cen MT</vt:lpstr>
      <vt:lpstr>Office Theme</vt:lpstr>
      <vt:lpstr>База знаний ИСС по Искусству</vt:lpstr>
      <vt:lpstr>ПОЧЕМУ ИСКУССТВО?</vt:lpstr>
      <vt:lpstr>Презентация PowerPoint</vt:lpstr>
      <vt:lpstr>Цели:</vt:lpstr>
      <vt:lpstr>Задачи</vt:lpstr>
      <vt:lpstr>ПОДРАЗДЕЛЫ ПР.О. ИСКУССТВА</vt:lpstr>
      <vt:lpstr>Результаты и перспективы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2021-09-07T04:41:26Z</dcterms:created>
  <dcterms:modified xsi:type="dcterms:W3CDTF">2023-06-05T10:01:08Z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</Properties>
</file>